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</p:sldIdLst>
  <p:sldSz cy="6858000" cx="12192000"/>
  <p:notesSz cx="6858000" cy="9144000"/>
  <p:embeddedFontLst>
    <p:embeddedFont>
      <p:font typeface="Roboto"/>
      <p:regular r:id="rId30"/>
      <p:bold r:id="rId31"/>
      <p:italic r:id="rId32"/>
      <p:boldItalic r:id="rId33"/>
    </p:embeddedFont>
    <p:embeddedFont>
      <p:font typeface="Lato"/>
      <p:regular r:id="rId34"/>
      <p:bold r:id="rId35"/>
      <p:italic r:id="rId36"/>
      <p:boldItalic r:id="rId3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8" roundtripDataSignature="AMtx7miTxKzCT/6ODmw/qpZw/E/8yGnR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Roboto-bold.fntdata"/><Relationship Id="rId30" Type="http://schemas.openxmlformats.org/officeDocument/2006/relationships/font" Target="fonts/Roboto-regular.fntdata"/><Relationship Id="rId11" Type="http://schemas.openxmlformats.org/officeDocument/2006/relationships/slide" Target="slides/slide7.xml"/><Relationship Id="rId33" Type="http://schemas.openxmlformats.org/officeDocument/2006/relationships/font" Target="fonts/Roboto-boldItalic.fntdata"/><Relationship Id="rId10" Type="http://schemas.openxmlformats.org/officeDocument/2006/relationships/slide" Target="slides/slide6.xml"/><Relationship Id="rId32" Type="http://schemas.openxmlformats.org/officeDocument/2006/relationships/font" Target="fonts/Roboto-italic.fntdata"/><Relationship Id="rId13" Type="http://schemas.openxmlformats.org/officeDocument/2006/relationships/slide" Target="slides/slide9.xml"/><Relationship Id="rId35" Type="http://schemas.openxmlformats.org/officeDocument/2006/relationships/font" Target="fonts/Lato-bold.fntdata"/><Relationship Id="rId12" Type="http://schemas.openxmlformats.org/officeDocument/2006/relationships/slide" Target="slides/slide8.xml"/><Relationship Id="rId34" Type="http://schemas.openxmlformats.org/officeDocument/2006/relationships/font" Target="fonts/Lato-regular.fntdata"/><Relationship Id="rId15" Type="http://schemas.openxmlformats.org/officeDocument/2006/relationships/slide" Target="slides/slide11.xml"/><Relationship Id="rId37" Type="http://schemas.openxmlformats.org/officeDocument/2006/relationships/font" Target="fonts/Lato-boldItalic.fntdata"/><Relationship Id="rId14" Type="http://schemas.openxmlformats.org/officeDocument/2006/relationships/slide" Target="slides/slide10.xml"/><Relationship Id="rId36" Type="http://schemas.openxmlformats.org/officeDocument/2006/relationships/font" Target="fonts/Lato-italic.fntdata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38" Type="http://customschemas.google.com/relationships/presentationmetadata" Target="metadata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og lodret teks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dret titel og teks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og indholdsobjek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fsnitsoversk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 indholdsobjekter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ammenligning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3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3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3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n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m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dhold med billedteks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lede med billedteks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-D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s://docs.google.com/document/d/1BCuzrzwvZ42FkUnaJx4RKaqethGeQwp-EOL6fchQhC4/edit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a-DK"/>
              <a:t>Morten Nielsen</a:t>
            </a:r>
            <a:br>
              <a:rPr lang="da-DK"/>
            </a:br>
            <a:r>
              <a:rPr lang="da-DK" sz="4000"/>
              <a:t>Unge stemmer i en krisetid</a:t>
            </a:r>
            <a:br>
              <a:rPr lang="da-DK" sz="4000"/>
            </a:br>
            <a:r>
              <a:rPr lang="da-DK" sz="4000"/>
              <a:t>Aalborg Katedralskole onsdag d. 1. marts 2023 kl. 14.00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da-DK" sz="2800"/>
              <a:t>af Peter Stein Larsen, Aalborg Universitet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da-DK"/>
              <a:t>Spansk motiv</a:t>
            </a:r>
            <a:endParaRPr/>
          </a:p>
        </p:txBody>
      </p: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586409" y="1825625"/>
            <a:ext cx="10767391" cy="47739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du er Grevinde af Spanien,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skønt Pinjernes Læ er en Linds,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Parken i hvilken du sidder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kun er en Park i  den danske Provins.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Ærbødigt knæler jeg for dig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dit smil er den tunge Sol, 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Veninde – Grevinde – i Spanien,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Hadsund … i en stribet Stol.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da-DK"/>
              <a:t>Gensyn</a:t>
            </a:r>
            <a:endParaRPr/>
          </a:p>
        </p:txBody>
      </p:sp>
      <p:sp>
        <p:nvSpPr>
          <p:cNvPr id="145" name="Google Shape;145;p11"/>
          <p:cNvSpPr txBox="1"/>
          <p:nvPr>
            <p:ph idx="1" type="body"/>
          </p:nvPr>
        </p:nvSpPr>
        <p:spPr>
          <a:xfrm>
            <a:off x="586409" y="1825625"/>
            <a:ext cx="10767391" cy="47739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Jeg blændes lidt igen ved at se dig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standser og staar stille for dit Nik.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 er ny som dit eget nye Foraar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som Lyset der brydes i dit Blik.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 er smuk og den samme og en ny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en Kjole og en Hat, jeg ikke kender.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 jeg selv er en ubarberet Satan,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der forlegent staar og ser paa dine Hænder.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selvom du er fremmed — og en andens,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er hans, nu i dette Mødes Stund,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staar Legender om noget som er hændt os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 Tegn i din Haand og om din Mund.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 har Ord med, som jeg engang har sagt dig.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den, der i Dag gaar med dig hjem,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 skal høre i dit Hjertes Konkylje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den lange tunge Susen af dem.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 er ny som dit eget nye Foraar.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 som det har du hemmeligt med: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Ting der altid vil aande i det skjulte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 overstaaet Ømhed og Fortræd.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da-DK"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Spor i Sne</a:t>
            </a:r>
            <a:br>
              <a:rPr lang="da-DK" sz="4400"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51" name="Google Shape;151;p12"/>
          <p:cNvSpPr txBox="1"/>
          <p:nvPr>
            <p:ph idx="1" type="body"/>
          </p:nvPr>
        </p:nvSpPr>
        <p:spPr>
          <a:xfrm>
            <a:off x="838200" y="1825625"/>
            <a:ext cx="10515600" cy="466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 spor … er Spor i Sne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traadt af dig og mig,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dem jeg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 ingen andre se ---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nu staar alle Havers Hegn og dufter,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alle aftenvaade Græsser gror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da-DK"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Opgør</a:t>
            </a:r>
            <a:br>
              <a:rPr lang="da-DK" sz="4400"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57" name="Google Shape;157;p13"/>
          <p:cNvSpPr txBox="1"/>
          <p:nvPr>
            <p:ph idx="1" type="body"/>
          </p:nvPr>
        </p:nvSpPr>
        <p:spPr>
          <a:xfrm>
            <a:off x="655983" y="1825624"/>
            <a:ext cx="10942981" cy="49230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55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Aa Gud, hvor vi taler og taler.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 kender saa mange Ord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Her staar vi med hver sin Vilje,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samme Slags tunge Trods,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taler os væk fra hinanden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Ord som er kloge, kloge —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nu er vi midt i Begreber,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 aldrig kan angaa </a:t>
            </a:r>
            <a:r>
              <a:rPr i="1"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os.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Det er mine egne Tanker —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det er min egen Stemme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det er min egen Vilje —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hvad skal det hele til?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Her er vi saa langt fra hinanden,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alt hvad vi sir er forgæves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og det, der skal hænde, er netop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alt det vi ikke vil.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27317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Jeg hører din rolige Stemme og ved,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hvad jeg selv vil svare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ved, at nu skulde jeg standse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rejse mig op og gaa.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Herren se i Naade til dem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der har lært at forklare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glemt at se paa hinanden,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29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tie og forstaa</a:t>
            </a:r>
            <a:endParaRPr sz="29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da-DK"/>
              <a:t>Redegørelse</a:t>
            </a:r>
            <a:endParaRPr/>
          </a:p>
        </p:txBody>
      </p:sp>
      <p:sp>
        <p:nvSpPr>
          <p:cNvPr id="163" name="Google Shape;163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da-DK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det er den Sejr du har vundet,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da-DK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det er din Overmagt: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da-DK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At alting er endt. Og intet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800"/>
              <a:buNone/>
            </a:pPr>
            <a:r>
              <a:rPr lang="da-DK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tilendebragt.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da-DK" sz="4400">
                <a:latin typeface="Times New Roman"/>
                <a:ea typeface="Times New Roman"/>
                <a:cs typeface="Times New Roman"/>
                <a:sym typeface="Times New Roman"/>
              </a:rPr>
              <a:t>Det stormer af Foraar og Opbrud</a:t>
            </a:r>
            <a:endParaRPr/>
          </a:p>
        </p:txBody>
      </p:sp>
      <p:sp>
        <p:nvSpPr>
          <p:cNvPr id="169" name="Google Shape;169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da-DK" sz="3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 der har brugt hinanden op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</a:pPr>
            <a:r>
              <a:rPr lang="da-DK" sz="3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aldrig skal skændes mer.</a:t>
            </a:r>
            <a:endParaRPr sz="3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da-DK" sz="4400"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lang="da-DK"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iget af tusind Aar</a:t>
            </a:r>
            <a:endParaRPr/>
          </a:p>
        </p:txBody>
      </p:sp>
      <p:sp>
        <p:nvSpPr>
          <p:cNvPr id="175" name="Google Shape;175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Det Foraar var Feber og Kulde.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Skovens Taagebræm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skjulte en Ondskab som luende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skulde sprænge sig frem.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 skulde værge og bære —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engang havde nogen kaldt,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 Vished var kommet til ham.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nu var det den som forfaldt.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 andre blev hadske og blege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 Mænd paa atten Aar,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Krigere uden Vaaben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saarede uden Saar.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da-DK" sz="4400"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lang="da-DK"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iget af tusind Aar</a:t>
            </a:r>
            <a:endParaRPr/>
          </a:p>
        </p:txBody>
      </p:sp>
      <p:sp>
        <p:nvSpPr>
          <p:cNvPr id="181" name="Google Shape;181;p1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 hvirvlende Byger af Angstvejr,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Haab, der forgik, forgik,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sled i hans Hjerte som Hunde,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traf ham som Feberstik.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Ingen Veje ud ...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 mødte det Dag efter Dag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Maskinernes jerngraa Lyde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 </a:t>
            </a:r>
            <a:r>
              <a:rPr i="1"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vore</a:t>
            </a: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Ansigtsdrag.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Det stod som en Tordnen i Luften.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Støvlerne lød som Regn,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stridt og usaligt og graat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henover Vejen.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114300" lvl="0" marL="22860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da-DK" sz="4400"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lang="da-DK"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iget af tusind Aar</a:t>
            </a:r>
            <a:endParaRPr/>
          </a:p>
        </p:txBody>
      </p:sp>
      <p:sp>
        <p:nvSpPr>
          <p:cNvPr id="187" name="Google Shape;187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Hver Dag blev han jaget lidt mere,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Verden blev mere tom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og mere fuld af Død.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Indtil Forløsningen kom.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— — —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 havde talt med Kristus.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»Tusindaarsriget skal komme.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Aaret af Hævn og Rædsel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er endelig omme.«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143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Hans Øjne blev mørke og lyse.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»Jeg bringer jer det I søgte.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er fulde af Tvivl og Frygt.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da-DK" sz="18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Der er ikke mere at frygte!«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da-DK"/>
              <a:t>Skæbne</a:t>
            </a:r>
            <a:endParaRPr/>
          </a:p>
        </p:txBody>
      </p:sp>
      <p:sp>
        <p:nvSpPr>
          <p:cNvPr id="193" name="Google Shape;193;p19"/>
          <p:cNvSpPr txBox="1"/>
          <p:nvPr>
            <p:ph idx="1" type="body"/>
          </p:nvPr>
        </p:nvSpPr>
        <p:spPr>
          <a:xfrm>
            <a:off x="927652" y="2014470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da-DK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 ta’r du Hævn! Nu gaar du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da-DK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 Skraarem og Støvler paa,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da-DK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 løfter en Arm, og det skinner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da-DK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 Øjnenes blege blaa.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da-DK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Had og Haan og Trusler, det kan et Menneske ta’ –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da-DK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 ikke det, nej aldrig: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da-DK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Det og grines a’…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da-DK"/>
              <a:t>Program</a:t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da-DK"/>
              <a:t>Morten Nielsens biografi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da-DK"/>
              <a:t>To poler i Morten Nielsens forfatterskab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da-DK"/>
              <a:t>To typer lyrik i forfatterskabet : Kærlighedslyrikken og dødslyrikken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arenR"/>
            </a:pPr>
            <a:r>
              <a:rPr lang="da-DK"/>
              <a:t>Læsning af digte fra forfatterskabetIntroduktion til gruppearbejde ang. idégenerering til undervisningsforløb pom Morten Nielsen</a:t>
            </a:r>
            <a:endParaRPr/>
          </a:p>
          <a:p>
            <a:pPr indent="-3365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da-DK"/>
              <a:t>Døden</a:t>
            </a:r>
            <a:endParaRPr/>
          </a:p>
        </p:txBody>
      </p:sp>
      <p:sp>
        <p:nvSpPr>
          <p:cNvPr id="199" name="Google Shape;199;p2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-133350" lvl="0" marL="2286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D</a:t>
            </a:r>
            <a:r>
              <a:rPr lang="da-DK" sz="2400">
                <a:latin typeface="Times New Roman"/>
                <a:ea typeface="Times New Roman"/>
                <a:cs typeface="Times New Roman"/>
                <a:sym typeface="Times New Roman"/>
              </a:rPr>
              <a:t>øden, den har jeg truffet da jeg var Dreng.</a:t>
            </a:r>
            <a:endParaRPr sz="3200"/>
          </a:p>
          <a:p>
            <a:pPr indent="-189034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93229"/>
              <a:buChar char="•"/>
            </a:pPr>
            <a:r>
              <a:rPr lang="da-DK" sz="5907">
                <a:latin typeface="Times New Roman"/>
                <a:ea typeface="Times New Roman"/>
                <a:cs typeface="Times New Roman"/>
                <a:sym typeface="Times New Roman"/>
              </a:rPr>
              <a:t>Men kun som en Stilhed hos no</a:t>
            </a:r>
            <a:r>
              <a:rPr lang="da-DK" sz="5507">
                <a:latin typeface="Times New Roman"/>
                <a:ea typeface="Times New Roman"/>
                <a:cs typeface="Times New Roman"/>
                <a:sym typeface="Times New Roman"/>
              </a:rPr>
              <a:t>gen</a:t>
            </a:r>
            <a:endParaRPr sz="6307"/>
          </a:p>
          <a:p>
            <a:pPr indent="-189034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da-DK" sz="5507">
                <a:latin typeface="Times New Roman"/>
                <a:ea typeface="Times New Roman"/>
                <a:cs typeface="Times New Roman"/>
                <a:sym typeface="Times New Roman"/>
              </a:rPr>
              <a:t>som jeg holdt af.</a:t>
            </a:r>
            <a:endParaRPr sz="6307"/>
          </a:p>
          <a:p>
            <a:pPr indent="-189034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da-DK" sz="5507">
                <a:latin typeface="Times New Roman"/>
                <a:ea typeface="Times New Roman"/>
                <a:cs typeface="Times New Roman"/>
                <a:sym typeface="Times New Roman"/>
              </a:rPr>
              <a:t>Aldrig som noget omkring mig,</a:t>
            </a:r>
            <a:endParaRPr sz="6307"/>
          </a:p>
          <a:p>
            <a:pPr indent="-189034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da-DK" sz="5507">
                <a:latin typeface="Times New Roman"/>
                <a:ea typeface="Times New Roman"/>
                <a:cs typeface="Times New Roman"/>
                <a:sym typeface="Times New Roman"/>
              </a:rPr>
              <a:t>en Kulde, en Skygge,</a:t>
            </a:r>
            <a:endParaRPr sz="6307"/>
          </a:p>
          <a:p>
            <a:pPr indent="-189034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da-DK" sz="5507">
                <a:latin typeface="Times New Roman"/>
                <a:ea typeface="Times New Roman"/>
                <a:cs typeface="Times New Roman"/>
                <a:sym typeface="Times New Roman"/>
              </a:rPr>
              <a:t>ingen kan nævne ved Navn eller vige fra.</a:t>
            </a:r>
            <a:endParaRPr sz="6307"/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36312"/>
              <a:buNone/>
            </a:pPr>
            <a:r>
              <a:rPr lang="da-DK" sz="5507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6307"/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31707"/>
              <a:buNone/>
            </a:pPr>
            <a:r>
              <a:t/>
            </a:r>
            <a:endParaRPr sz="6307"/>
          </a:p>
          <a:p>
            <a:pPr indent="-189034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da-DK" sz="5507">
                <a:latin typeface="Times New Roman"/>
                <a:ea typeface="Times New Roman"/>
                <a:cs typeface="Times New Roman"/>
                <a:sym typeface="Times New Roman"/>
              </a:rPr>
              <a:t>Aldrig som Kulde ved en fremmed Ting.</a:t>
            </a:r>
            <a:endParaRPr sz="6307"/>
          </a:p>
          <a:p>
            <a:pPr indent="-189034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da-DK" sz="5507">
                <a:latin typeface="Times New Roman"/>
                <a:ea typeface="Times New Roman"/>
                <a:cs typeface="Times New Roman"/>
                <a:sym typeface="Times New Roman"/>
              </a:rPr>
              <a:t>Som Dyb paa Dyb i stivnede Muskelbaand.</a:t>
            </a:r>
            <a:endParaRPr sz="6307"/>
          </a:p>
          <a:p>
            <a:pPr indent="-189034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da-DK" sz="5507">
                <a:latin typeface="Times New Roman"/>
                <a:ea typeface="Times New Roman"/>
                <a:cs typeface="Times New Roman"/>
                <a:sym typeface="Times New Roman"/>
              </a:rPr>
              <a:t>Som om jeg faldt og faldt i en rumløs Kulde</a:t>
            </a:r>
            <a:endParaRPr sz="6307"/>
          </a:p>
          <a:p>
            <a:pPr indent="-189034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da-DK" sz="5507">
                <a:latin typeface="Times New Roman"/>
                <a:ea typeface="Times New Roman"/>
                <a:cs typeface="Times New Roman"/>
                <a:sym typeface="Times New Roman"/>
              </a:rPr>
              <a:t>ved at holde en fremmeds kolde Haand</a:t>
            </a:r>
            <a:endParaRPr sz="5507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89034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da-DK" sz="5507">
                <a:latin typeface="Times New Roman"/>
                <a:ea typeface="Times New Roman"/>
                <a:cs typeface="Times New Roman"/>
                <a:sym typeface="Times New Roman"/>
              </a:rPr>
              <a:t>i min Haand.</a:t>
            </a:r>
            <a:endParaRPr sz="6307"/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da-DK"/>
              <a:t>Døden</a:t>
            </a:r>
            <a:endParaRPr/>
          </a:p>
        </p:txBody>
      </p:sp>
      <p:sp>
        <p:nvSpPr>
          <p:cNvPr id="205" name="Google Shape;205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Den venter, for altid lidt ved Siden af Tingen,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en Skygge, usynlig, langs Aarer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og Sten og Træer.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Den gør det mere rigt med de nye Sekunder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og mere ondt. Og den er mig altid nær.</a:t>
            </a:r>
            <a:endParaRPr/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101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1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Men vi fører ingen Samtaler med hinanden,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hverken ved Dagslys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eller naar Stjernerne gaar i Flok.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Vi ved det kun begge to, at den anden er der.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Mere er ikke nødvendigt. Vi mødes nok.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</a:pPr>
            <a:r>
              <a:rPr lang="da-DK" sz="4000">
                <a:latin typeface="Times New Roman"/>
                <a:ea typeface="Times New Roman"/>
                <a:cs typeface="Times New Roman"/>
                <a:sym typeface="Times New Roman"/>
              </a:rPr>
              <a:t>Vi sender Dansemusik om Natten</a:t>
            </a:r>
            <a:endParaRPr sz="4000"/>
          </a:p>
        </p:txBody>
      </p:sp>
      <p:sp>
        <p:nvSpPr>
          <p:cNvPr id="211" name="Google Shape;211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Jeg er Cigarettens Glød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og Jazzmusikkens Rytme,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hurtig, let, men med en Underklang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af Død.</a:t>
            </a:r>
            <a:endParaRPr/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Jeg er Restauranters Rum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og Dansegulve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— Ekko af den Dans der gaar der,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langsom men med Underklang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af Skabelsernes Rytme,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haard og hed og stum</a:t>
            </a:r>
            <a:endParaRPr/>
          </a:p>
          <a:p>
            <a:pPr indent="-1143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Jeg er Ilingen af Ild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i jeres Nerver —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Døgnets golde Mening med den Vej, hvor I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da-DK" sz="1800">
                <a:latin typeface="Times New Roman"/>
                <a:ea typeface="Times New Roman"/>
                <a:cs typeface="Times New Roman"/>
                <a:sym typeface="Times New Roman"/>
              </a:rPr>
              <a:t>gaar vild.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Times New Roman"/>
              <a:buNone/>
            </a:pPr>
            <a:r>
              <a:rPr lang="da-DK" sz="4400">
                <a:latin typeface="Times New Roman"/>
                <a:ea typeface="Times New Roman"/>
                <a:cs typeface="Times New Roman"/>
                <a:sym typeface="Times New Roman"/>
              </a:rPr>
              <a:t>Vi sender Dansemusik om Natten</a:t>
            </a:r>
            <a:endParaRPr/>
          </a:p>
        </p:txBody>
      </p:sp>
      <p:sp>
        <p:nvSpPr>
          <p:cNvPr id="217" name="Google Shape;217;p23"/>
          <p:cNvSpPr txBox="1"/>
          <p:nvPr>
            <p:ph idx="1" type="body"/>
          </p:nvPr>
        </p:nvSpPr>
        <p:spPr>
          <a:xfrm>
            <a:off x="1007164" y="2044286"/>
            <a:ext cx="10790583" cy="4604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Jeg er Rytmen i mig selv —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munter — uden Lykke —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haard og hed og stum.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Aldrig mere Rytmen i en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Blomsteraabnings hvide Skælv.</a:t>
            </a:r>
            <a:endParaRPr/>
          </a:p>
          <a:p>
            <a:pPr indent="0" lvl="0" marL="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101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1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1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Ikke Jordens Rytmespil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eller Sangen gennem Kornet,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ikke Rytmen hvortil Vaaren</a:t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foldes ud og</a:t>
            </a:r>
            <a:endParaRPr/>
          </a:p>
          <a:p>
            <a:pPr indent="-228600" lvl="0" marL="228600" rtl="0" algn="l">
              <a:lnSpc>
                <a:spcPct val="107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bliver til.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-101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0160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Ikke Klodens, ikke Vækstens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gode Rytme, der er nær og mild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og evig stor og streng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— jeg er Hungrens, Tidens, Dødens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da-DK" sz="2000">
                <a:latin typeface="Times New Roman"/>
                <a:ea typeface="Times New Roman"/>
                <a:cs typeface="Times New Roman"/>
                <a:sym typeface="Times New Roman"/>
              </a:rPr>
              <a:t>Dansemelodiers Rytme og Refræn.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da-DK"/>
              <a:t>Litteratur om Morten Nielsen</a:t>
            </a:r>
            <a:endParaRPr/>
          </a:p>
        </p:txBody>
      </p:sp>
      <p:sp>
        <p:nvSpPr>
          <p:cNvPr id="223" name="Google Shape;223;p2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da-DK"/>
              <a:t>Ole Wivel: ”Morten Nielsen” i </a:t>
            </a:r>
            <a:r>
              <a:rPr i="1" lang="da-DK"/>
              <a:t>Heretica</a:t>
            </a:r>
            <a:r>
              <a:rPr lang="da-DK"/>
              <a:t> nr. 3 (1949)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da-DK"/>
              <a:t>Jørgen Nash: ”Den rige yngling” i </a:t>
            </a:r>
            <a:r>
              <a:rPr i="1" lang="da-DK"/>
              <a:t>Salt, Vin og Oliven</a:t>
            </a:r>
            <a:r>
              <a:rPr lang="da-DK"/>
              <a:t> (1957)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da-DK"/>
              <a:t>Torben Brostrøm: af ”Det ny Parnas” i </a:t>
            </a:r>
            <a:r>
              <a:rPr i="1" lang="da-DK"/>
              <a:t>Dansk litteratur historie</a:t>
            </a:r>
            <a:r>
              <a:rPr lang="da-DK"/>
              <a:t> bd. 4 (1966)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da-DK"/>
              <a:t>Thomas Bredsdorff: ”Det negative efterbillede af et stjerneskud. Morten Nielsen: </a:t>
            </a:r>
            <a:r>
              <a:rPr i="1" lang="da-DK"/>
              <a:t>Krigere uden Vaaben</a:t>
            </a:r>
            <a:r>
              <a:rPr lang="da-DK"/>
              <a:t>” i </a:t>
            </a:r>
            <a:r>
              <a:rPr i="1" lang="da-DK"/>
              <a:t>Læsninger i dansk litteratur</a:t>
            </a:r>
            <a:r>
              <a:rPr lang="da-DK"/>
              <a:t> bd. 4 (1997).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da-DK"/>
              <a:t>Peter Christensen: ”Morten Nielsen” i </a:t>
            </a:r>
            <a:r>
              <a:rPr i="1" lang="da-DK"/>
              <a:t>Danske digtere i det 20’ende århundrede</a:t>
            </a:r>
            <a:r>
              <a:rPr lang="da-DK"/>
              <a:t>, bd. 2, (2001)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a-DK"/>
              <a:t>5. Spørgsmål til idégenererende gruppearbejde ang. videre arbejde med Morten Nielsen</a:t>
            </a:r>
            <a:endParaRPr/>
          </a:p>
        </p:txBody>
      </p:sp>
      <p:sp>
        <p:nvSpPr>
          <p:cNvPr id="229" name="Google Shape;229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da-DK"/>
              <a:t>1) Hvilke andre temaer kan man finde i Morten Nielsens forfatterskab?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da-DK"/>
              <a:t>2) Hvilke andre forfattere og/eller digtere kan forbindes med, belyse og diskuteres i relation til Morten Nielsens kærlighedslyrik?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da-DK"/>
              <a:t>3) Hvilke andre forfattere og/eller digtere kan forbindes med, belyse og diskuteres i relation til Morten Nielsens dødslyrik?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da-DK" u="sng">
                <a:solidFill>
                  <a:schemeClr val="hlink"/>
                </a:solidFill>
                <a:hlinkClick r:id="rId3"/>
              </a:rPr>
              <a:t>https://docs.google.com/document/d/1BCuzrzwvZ42FkUnaJx4RKaqethGeQwp-EOL6fchQhC4/edit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da-DK"/>
              <a:t>1. Morten (Karl Bent) Nielsen</a:t>
            </a:r>
            <a:endParaRPr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b="1" i="0" lang="da-DK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Født: </a:t>
            </a:r>
            <a:r>
              <a:rPr b="0" i="0" lang="da-DK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3. januar 1922</a:t>
            </a:r>
            <a:r>
              <a:rPr b="1" i="0" lang="da-DK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 </a:t>
            </a:r>
            <a:r>
              <a:rPr b="0" i="0" lang="da-DK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i Aalborg.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b="1" i="0" lang="da-DK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Død: </a:t>
            </a:r>
            <a:r>
              <a:rPr b="0" i="0" lang="da-DK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29. august 1944 i København (</a:t>
            </a:r>
            <a:r>
              <a:rPr b="0" i="0" lang="da-DK">
                <a:solidFill>
                  <a:srgbClr val="3A3B3D"/>
                </a:solidFill>
                <a:latin typeface="Roboto"/>
                <a:ea typeface="Roboto"/>
                <a:cs typeface="Roboto"/>
                <a:sym typeface="Roboto"/>
              </a:rPr>
              <a:t>sandsynligvis ved vådeskud)</a:t>
            </a:r>
            <a:endParaRPr b="0" i="0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b="1" i="0" lang="da-DK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Uddannelse: </a:t>
            </a:r>
            <a:r>
              <a:rPr b="0" i="0" lang="da-DK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Studerede ved sin død i dansk og sammenlignende litteratur på Københavns Universitet.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</a:pPr>
            <a:r>
              <a:rPr b="1" i="0" lang="da-DK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Debut og eneste udgivelse i live: </a:t>
            </a:r>
            <a:r>
              <a:rPr b="0" i="1" lang="da-DK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Krigere uden vaaben</a:t>
            </a:r>
            <a:r>
              <a:rPr b="0" i="0" lang="da-DK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. 1943. Digte.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da-DK"/>
              <a:t>2. To poler i forfatterskabet</a:t>
            </a:r>
            <a:endParaRPr/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da-DK" sz="3400">
                <a:latin typeface="Times New Roman"/>
                <a:ea typeface="Times New Roman"/>
                <a:cs typeface="Times New Roman"/>
                <a:sym typeface="Times New Roman"/>
              </a:rPr>
              <a:t>a) Den ene pol består af </a:t>
            </a:r>
            <a:r>
              <a:rPr b="1" lang="da-DK" sz="3400">
                <a:latin typeface="Times New Roman"/>
                <a:ea typeface="Times New Roman"/>
                <a:cs typeface="Times New Roman"/>
                <a:sym typeface="Times New Roman"/>
              </a:rPr>
              <a:t>livskraft, kærlighed, længselsfuld sværmen og rodfæstethed</a:t>
            </a:r>
            <a:r>
              <a:rPr lang="da-DK" sz="3400">
                <a:latin typeface="Times New Roman"/>
                <a:ea typeface="Times New Roman"/>
                <a:cs typeface="Times New Roman"/>
                <a:sym typeface="Times New Roman"/>
              </a:rPr>
              <a:t>, praktiseret i forhold til en række af kvinder, der som planeter bevæger sig rundt om ham og befrugter det digteriske jeg med følelser af nærvær, ekstase, glæde og overstadig humor.</a:t>
            </a:r>
            <a:endParaRPr sz="3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3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da-DK" sz="3400">
                <a:latin typeface="Times New Roman"/>
                <a:ea typeface="Times New Roman"/>
                <a:cs typeface="Times New Roman"/>
                <a:sym typeface="Times New Roman"/>
              </a:rPr>
              <a:t>b) Den anden pol er en </a:t>
            </a:r>
            <a:r>
              <a:rPr b="1" lang="da-DK" sz="3400">
                <a:latin typeface="Times New Roman"/>
                <a:ea typeface="Times New Roman"/>
                <a:cs typeface="Times New Roman"/>
                <a:sym typeface="Times New Roman"/>
              </a:rPr>
              <a:t>dødsbevidsthed med følelser af forpinthed og resignation</a:t>
            </a:r>
            <a:r>
              <a:rPr lang="da-DK" sz="3400">
                <a:latin typeface="Times New Roman"/>
                <a:ea typeface="Times New Roman"/>
                <a:cs typeface="Times New Roman"/>
                <a:sym typeface="Times New Roman"/>
              </a:rPr>
              <a:t>, hvor ikke mindst besættelsestidens tunge stemning af angst, undergang og terror og dens fremtrædende aktører i form af danske nazistiske overløbere og ofre for besættelsesmagten spiller en markant rolle.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da-DK"/>
              <a:t>3. To typer lyrik i forfatterskabet</a:t>
            </a:r>
            <a:br>
              <a:rPr lang="da-DK"/>
            </a:br>
            <a:r>
              <a:rPr lang="da-DK"/>
              <a:t>a) Kærlighedslyrikken</a:t>
            </a:r>
            <a:endParaRPr/>
          </a:p>
        </p:txBody>
      </p:sp>
      <p:sp>
        <p:nvSpPr>
          <p:cNvPr id="109" name="Google Shape;10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a-DK" sz="2400">
                <a:latin typeface="Times New Roman"/>
                <a:ea typeface="Times New Roman"/>
                <a:cs typeface="Times New Roman"/>
                <a:sym typeface="Times New Roman"/>
              </a:rPr>
              <a:t>Tre forskellige typer: </a:t>
            </a:r>
            <a:endParaRPr/>
          </a:p>
          <a:p>
            <a:pPr indent="-342900" lvl="0" marL="3429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arenR"/>
            </a:pPr>
            <a:r>
              <a:rPr lang="da-DK" sz="2400">
                <a:latin typeface="Times New Roman"/>
                <a:ea typeface="Times New Roman"/>
                <a:cs typeface="Times New Roman"/>
                <a:sym typeface="Times New Roman"/>
              </a:rPr>
              <a:t>Kærligheden beskrives som et ekstatisk, forløsende nærvær.  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arenR"/>
            </a:pPr>
            <a:r>
              <a:rPr lang="da-DK" sz="2400">
                <a:latin typeface="Times New Roman"/>
                <a:ea typeface="Times New Roman"/>
                <a:cs typeface="Times New Roman"/>
                <a:sym typeface="Times New Roman"/>
              </a:rPr>
              <a:t>Den tabte kærlighed erindret og genoplevet som en ”mindets smertefulde, men skønne fest”. </a:t>
            </a:r>
            <a:endParaRPr/>
          </a:p>
          <a:p>
            <a:pPr indent="-457200" lvl="0" marL="45720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arenR"/>
            </a:pPr>
            <a:r>
              <a:rPr lang="da-DK" sz="2400">
                <a:latin typeface="Times New Roman"/>
                <a:ea typeface="Times New Roman"/>
                <a:cs typeface="Times New Roman"/>
                <a:sym typeface="Times New Roman"/>
              </a:rPr>
              <a:t>Den forpint oplevelse af den svindende kærlighed, beskrevet nøgternt og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a-DK" sz="2400">
                <a:latin typeface="Times New Roman"/>
                <a:ea typeface="Times New Roman"/>
                <a:cs typeface="Times New Roman"/>
                <a:sym typeface="Times New Roman"/>
              </a:rPr>
              <a:t>illusionsløst.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da-DK"/>
              <a:t>b) Dødslyrikken</a:t>
            </a:r>
            <a:br>
              <a:rPr lang="da-DK"/>
            </a:br>
            <a:endParaRPr/>
          </a:p>
        </p:txBody>
      </p:sp>
      <p:sp>
        <p:nvSpPr>
          <p:cNvPr id="115" name="Google Shape;115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AutoNum type="arabicParenR"/>
            </a:pPr>
            <a:r>
              <a:rPr lang="da-DK" sz="3600">
                <a:latin typeface="Times New Roman"/>
                <a:ea typeface="Times New Roman"/>
                <a:cs typeface="Times New Roman"/>
                <a:sym typeface="Times New Roman"/>
              </a:rPr>
              <a:t>Døden set i lyset af besættelsestidens stemning af angst, undergang og terror og de danske nazistiske overløbere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da-DK" sz="3600">
                <a:latin typeface="Times New Roman"/>
                <a:ea typeface="Times New Roman"/>
                <a:cs typeface="Times New Roman"/>
                <a:sym typeface="Times New Roman"/>
              </a:rPr>
              <a:t>2) Døden som eksistentielt vilkår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a-DK"/>
              <a:t>4. Læsning af digte fra forfatterskabet</a:t>
            </a:r>
            <a:br>
              <a:rPr lang="da-DK"/>
            </a:br>
            <a:r>
              <a:rPr lang="da-DK" sz="4400">
                <a:latin typeface="Times New Roman"/>
                <a:ea typeface="Times New Roman"/>
                <a:cs typeface="Times New Roman"/>
                <a:sym typeface="Times New Roman"/>
              </a:rPr>
              <a:t>Foraarets Horisont </a:t>
            </a:r>
            <a:br>
              <a:rPr lang="da-DK" sz="4400"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21" name="Google Shape;12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a-DK" sz="2400">
                <a:latin typeface="Times New Roman"/>
                <a:ea typeface="Times New Roman"/>
                <a:cs typeface="Times New Roman"/>
                <a:sym typeface="Times New Roman"/>
              </a:rPr>
              <a:t>Verden er vaad og lys –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a-DK" sz="2400">
                <a:latin typeface="Times New Roman"/>
                <a:ea typeface="Times New Roman"/>
                <a:cs typeface="Times New Roman"/>
                <a:sym typeface="Times New Roman"/>
              </a:rPr>
              <a:t>Himlen er tung af Væde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a-DK" sz="2400"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a-DK" sz="2400">
                <a:latin typeface="Times New Roman"/>
                <a:ea typeface="Times New Roman"/>
                <a:cs typeface="Times New Roman"/>
                <a:sym typeface="Times New Roman"/>
              </a:rPr>
              <a:t>Hjertet er tungt af Lykke,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a-DK" sz="2400">
                <a:latin typeface="Times New Roman"/>
                <a:ea typeface="Times New Roman"/>
                <a:cs typeface="Times New Roman"/>
                <a:sym typeface="Times New Roman"/>
              </a:rPr>
              <a:t>lykkeligt nær ved at græde.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>
            <p:ph type="title"/>
          </p:nvPr>
        </p:nvSpPr>
        <p:spPr>
          <a:xfrm>
            <a:off x="838200" y="32536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da-DK"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 i en Stjerne —</a:t>
            </a:r>
            <a:br>
              <a:rPr lang="da-DK" sz="4400"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27" name="Google Shape;127;p8"/>
          <p:cNvSpPr txBox="1"/>
          <p:nvPr>
            <p:ph idx="1" type="body"/>
          </p:nvPr>
        </p:nvSpPr>
        <p:spPr>
          <a:xfrm>
            <a:off x="596347" y="1411357"/>
            <a:ext cx="10982739" cy="5227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Natten er lys, men med drivende Skyer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under Maanen.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Sovende Blomster duver for Vinden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paa Plænernes Skraanen.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Syrenen er afblomstret nu,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men Roserne bløder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saa ondt og saa sødt som to Menneskers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stjaalne Møder ...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Natten tar alle Ting nær.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Der er klingende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tomt i det fjerne.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 — Vi gaar med hinanden i Haanden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da-DK" sz="72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 i en Stjerne</a:t>
            </a:r>
            <a:endParaRPr sz="7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Times New Roman"/>
              <a:buNone/>
            </a:pPr>
            <a:r>
              <a:rPr lang="da-DK" sz="4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Du redte dit Haar</a:t>
            </a:r>
            <a:br>
              <a:rPr lang="da-DK" sz="4400"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33" name="Google Shape;133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762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da-DK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Din Vej er en søgen, som min.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da-DK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Den er også en flugt.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da-DK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som fører dig ud mod den tomme, susende Himmel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50000"/>
              </a:lnSpc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</a:pPr>
            <a:r>
              <a:rPr lang="da-DK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indad – til noget umisteligt stærkt og smukt.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2023-02-28T17:13:07Z</dcterms:created>
  <dc:creator>Peter Stein Larsen</dc:creator>
</cp:coreProperties>
</file>